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Fira Sans Extra Condensed Medium"/>
      <p:regular r:id="rId24"/>
      <p:bold r:id="rId25"/>
      <p:italic r:id="rId26"/>
      <p:boldItalic r:id="rId27"/>
    </p:embeddedFont>
    <p:embeddedFont>
      <p:font typeface="Roboto Condensed"/>
      <p:regular r:id="rId28"/>
      <p:bold r:id="rId29"/>
      <p:italic r:id="rId30"/>
      <p:boldItalic r:id="rId31"/>
    </p:embeddedFont>
    <p:embeddedFont>
      <p:font typeface="Squada One"/>
      <p:regular r:id="rId32"/>
    </p:embeddedFont>
    <p:embeddedFont>
      <p:font typeface="Roboto Condensed Light"/>
      <p:regular r:id="rId33"/>
      <p:bold r:id="rId34"/>
      <p:italic r:id="rId35"/>
      <p:boldItalic r:id="rId36"/>
    </p:embeddedFont>
    <p:embeddedFont>
      <p:font typeface="Exo 2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raSansExtraCondensedMedium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RobotoCondensed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boldItalic.fntdata"/><Relationship Id="rId30" Type="http://schemas.openxmlformats.org/officeDocument/2006/relationships/font" Target="fonts/RobotoCondensed-italic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regular.fntdata"/><Relationship Id="rId10" Type="http://schemas.openxmlformats.org/officeDocument/2006/relationships/slide" Target="slides/slide6.xml"/><Relationship Id="rId32" Type="http://schemas.openxmlformats.org/officeDocument/2006/relationships/font" Target="fonts/SquadaOne-regular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bold.fntdata"/><Relationship Id="rId15" Type="http://schemas.openxmlformats.org/officeDocument/2006/relationships/slide" Target="slides/slide11.xml"/><Relationship Id="rId37" Type="http://schemas.openxmlformats.org/officeDocument/2006/relationships/font" Target="fonts/Exo2-regular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Exo2-italic.fntdata"/><Relationship Id="rId16" Type="http://schemas.openxmlformats.org/officeDocument/2006/relationships/slide" Target="slides/slide12.xml"/><Relationship Id="rId38" Type="http://schemas.openxmlformats.org/officeDocument/2006/relationships/font" Target="fonts/Exo2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Network_protocols" TargetMode="External"/><Relationship Id="rId3" Type="http://schemas.openxmlformats.org/officeDocument/2006/relationships/hyperlink" Target="https://en.wikipedia.org/wiki/Internet_Protocol" TargetMode="External"/><Relationship Id="rId4" Type="http://schemas.openxmlformats.org/officeDocument/2006/relationships/hyperlink" Target="https://en.wikipedia.org/wiki/Hypertext_Transfer_Protoco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41b271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41b271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9bf73997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9bf73997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Describe what in included in our network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Flow of simulation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Link of code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3b4a34cf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3b4a34c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1682006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1682006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3b4a34cf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3b4a34cf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9bf73997a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9bf73997a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OPNET :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OPNET Network simulator is a tool to simulate the behavior and performance of any type of network. The main difference Opnet Network Simulator comparing to other simulators lies in its power and versatility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AutoNum type="arabicPeriod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QualNet :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QualNet is a testing and simulation tool owned and provided by Scalable Network Technologies.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QualNet can run on cluster, multi-core, and multi- processor systems to model large networks with high fidelity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NS2- It is an old version of Ns-3. But is still used for some researches.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OMNeT++ (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Objective Modular Network Testbed in C++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r>
              <a:rPr b="1"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 .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OMNeT++ itself is a simulation framework without models for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network protocols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like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or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NetSim -- It is one of the most popular network simulator. It simulates a wide variety of Cisco routers.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3b4a34cf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3b4a34cf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9bf73997a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9bf73997a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in points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9bf73997a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9bf73997a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/>
              <a:t> or R</a:t>
            </a:r>
            <a:r>
              <a:rPr lang="en"/>
              <a:t>elevant</a:t>
            </a:r>
            <a:r>
              <a:rPr lang="en"/>
              <a:t> materials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3b4a34cf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3b4a34cf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9bf73997a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9bf73997a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41b27196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41b27196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small picture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41b27196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41b27196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Explain what is a network and network simulation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photo?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729d236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729d236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What is ns3, its purpose.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Inventors, and history (Small)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3b4a34c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3b4a34c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729d236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729d236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 can be used to detect possible errors or failures in a network.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Network</a:t>
            </a:r>
            <a:r>
              <a:rPr lang="en"/>
              <a:t> research (studying different protocols and improving the current protocols, study how networks behave when there is too much inflow of data)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Critical situation-&gt; networks can be studied without physically damaging/modifying them -&gt; easy to setup, deploy and maintain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9bf73997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9bf73997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Node:</a:t>
            </a:r>
            <a:r>
              <a:rPr lang="en" sz="1200"/>
              <a:t> </a:t>
            </a:r>
            <a:r>
              <a:rPr b="1" lang="en" sz="1200"/>
              <a:t>: </a:t>
            </a:r>
            <a:r>
              <a:rPr lang="en" sz="1200"/>
              <a:t>Client, routers, servers….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500"/>
              <a:buFont typeface="Exo 2"/>
              <a:buAutoNum type="arabicPeriod"/>
            </a:pPr>
            <a:r>
              <a:rPr b="1" lang="en" sz="1500">
                <a:solidFill>
                  <a:srgbClr val="AAFFEE"/>
                </a:solidFill>
                <a:latin typeface="Exo 2"/>
                <a:ea typeface="Exo 2"/>
                <a:cs typeface="Exo 2"/>
                <a:sym typeface="Exo 2"/>
              </a:rPr>
              <a:t>Applications: </a:t>
            </a:r>
            <a:r>
              <a:rPr lang="en" sz="1500">
                <a:solidFill>
                  <a:srgbClr val="AAFFEE"/>
                </a:solidFill>
                <a:latin typeface="Exo 2"/>
                <a:ea typeface="Exo 2"/>
                <a:cs typeface="Exo 2"/>
                <a:sym typeface="Exo 2"/>
              </a:rPr>
              <a:t>Send and receive packets to generate  traffic in network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9bf7399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9bf7399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Ns3 terminology.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Node is represented by C++ Node class.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Application are responsible for sending and </a:t>
            </a:r>
            <a:r>
              <a:rPr lang="en"/>
              <a:t>receiving</a:t>
            </a:r>
            <a:r>
              <a:rPr lang="en"/>
              <a:t> data.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Channels can be point-to-point, CSMA, WiFi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NIC helps a computer connect to a network. IP addresses are assigned to these net devices.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For example, it may take many distinct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</a:rPr>
              <a:t>ns-3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core operations to create a NetDevice, add a MAC address, install that net device on a Node, configure the node’s protocol stack, and then connect the NetDevice to a Channel. But topo h do it for us.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3b4a34c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3b4a34c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KiQcezivXGRlp3A-m1-xHgoVCWW323RK/view" TargetMode="External"/><Relationship Id="rId4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nsnam.org/releases/ns-3-30/download/" TargetMode="External"/><Relationship Id="rId4" Type="http://schemas.openxmlformats.org/officeDocument/2006/relationships/hyperlink" Target="https://youtu.be/tgl9Z6C3zlM" TargetMode="External"/><Relationship Id="rId9" Type="http://schemas.openxmlformats.org/officeDocument/2006/relationships/hyperlink" Target="https://www.nsnam.org/tutorials/NS-3-LABMEETING-1.pdf" TargetMode="External"/><Relationship Id="rId5" Type="http://schemas.openxmlformats.org/officeDocument/2006/relationships/hyperlink" Target="https://youtu.be/HRAjKRrvgh4" TargetMode="External"/><Relationship Id="rId6" Type="http://schemas.openxmlformats.org/officeDocument/2006/relationships/hyperlink" Target="https://www.nsnam.org/" TargetMode="External"/><Relationship Id="rId7" Type="http://schemas.openxmlformats.org/officeDocument/2006/relationships/hyperlink" Target="https://www.nsnam.org/tutorials" TargetMode="External"/><Relationship Id="rId8" Type="http://schemas.openxmlformats.org/officeDocument/2006/relationships/hyperlink" Target="https://www.nsnam.org/tutorials/ns-3-tutorial-Walid-Younes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5.jpg"/><Relationship Id="rId5" Type="http://schemas.openxmlformats.org/officeDocument/2006/relationships/image" Target="../media/image37.png"/><Relationship Id="rId6" Type="http://schemas.openxmlformats.org/officeDocument/2006/relationships/image" Target="../media/image21.jpg"/><Relationship Id="rId7" Type="http://schemas.openxmlformats.org/officeDocument/2006/relationships/image" Target="../media/image24.jp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Simulation using NS3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ctrTitle"/>
          </p:nvPr>
        </p:nvSpPr>
        <p:spPr>
          <a:xfrm>
            <a:off x="5503225" y="559700"/>
            <a:ext cx="3364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IIT GOA Network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50" y="285138"/>
            <a:ext cx="4940753" cy="4573225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and Disadvantages</a:t>
            </a:r>
            <a:endParaRPr/>
          </a:p>
        </p:txBody>
      </p:sp>
      <p:sp>
        <p:nvSpPr>
          <p:cNvPr id="225" name="Google Shape;225;p36"/>
          <p:cNvSpPr txBox="1"/>
          <p:nvPr>
            <p:ph idx="2" type="title"/>
          </p:nvPr>
        </p:nvSpPr>
        <p:spPr>
          <a:xfrm flipH="1">
            <a:off x="1180003" y="925938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26" name="Google Shape;226;p3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 title="Aditya_Jain_NS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Alternatives</a:t>
            </a:r>
            <a:endParaRPr/>
          </a:p>
        </p:txBody>
      </p:sp>
      <p:sp>
        <p:nvSpPr>
          <p:cNvPr id="237" name="Google Shape;237;p38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38" name="Google Shape;238;p3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ctrTitle"/>
          </p:nvPr>
        </p:nvSpPr>
        <p:spPr>
          <a:xfrm>
            <a:off x="1921976" y="2135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Alternatives</a:t>
            </a:r>
            <a:endParaRPr/>
          </a:p>
        </p:txBody>
      </p:sp>
      <p:sp>
        <p:nvSpPr>
          <p:cNvPr id="244" name="Google Shape;244;p39"/>
          <p:cNvSpPr txBox="1"/>
          <p:nvPr/>
        </p:nvSpPr>
        <p:spPr>
          <a:xfrm>
            <a:off x="1746675" y="860400"/>
            <a:ext cx="320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Commercial </a:t>
            </a:r>
            <a:endParaRPr b="1" sz="23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100"/>
              <a:buFont typeface="Exo 2"/>
              <a:buAutoNum type="arabicPeriod"/>
            </a:pPr>
            <a:r>
              <a:rPr lang="en" sz="2100">
                <a:solidFill>
                  <a:srgbClr val="FFD966"/>
                </a:solidFill>
                <a:latin typeface="Exo 2"/>
                <a:ea typeface="Exo 2"/>
                <a:cs typeface="Exo 2"/>
                <a:sym typeface="Exo 2"/>
              </a:rPr>
              <a:t>OPNET</a:t>
            </a:r>
            <a:endParaRPr sz="2100">
              <a:solidFill>
                <a:srgbClr val="FFD9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87" y="1859513"/>
            <a:ext cx="2035975" cy="6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391075" y="2587175"/>
            <a:ext cx="3257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" sz="2100">
                <a:solidFill>
                  <a:srgbClr val="FFD966"/>
                </a:solidFill>
                <a:latin typeface="Exo 2"/>
                <a:ea typeface="Exo 2"/>
                <a:cs typeface="Exo 2"/>
                <a:sym typeface="Exo 2"/>
              </a:rPr>
              <a:t>2.   QualNET</a:t>
            </a:r>
            <a:endParaRPr sz="2100">
              <a:solidFill>
                <a:srgbClr val="FFD9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12" y="3170075"/>
            <a:ext cx="1264450" cy="9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4950675" y="860400"/>
            <a:ext cx="3696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Open Source</a:t>
            </a:r>
            <a:endParaRPr b="1" sz="23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100"/>
              <a:buFont typeface="Exo 2"/>
              <a:buAutoNum type="arabicPeriod"/>
            </a:pPr>
            <a:r>
              <a:rPr lang="en" sz="2100">
                <a:solidFill>
                  <a:srgbClr val="E06666"/>
                </a:solidFill>
                <a:latin typeface="Exo 2"/>
                <a:ea typeface="Exo 2"/>
                <a:cs typeface="Exo 2"/>
                <a:sym typeface="Exo 2"/>
              </a:rPr>
              <a:t>NS-2</a:t>
            </a:r>
            <a:endParaRPr sz="2100">
              <a:solidFill>
                <a:srgbClr val="E06666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150" y="1859525"/>
            <a:ext cx="2035976" cy="6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/>
        </p:nvSpPr>
        <p:spPr>
          <a:xfrm>
            <a:off x="6385625" y="2587175"/>
            <a:ext cx="1680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06666"/>
                </a:solidFill>
                <a:latin typeface="Exo 2"/>
                <a:ea typeface="Exo 2"/>
                <a:cs typeface="Exo 2"/>
                <a:sym typeface="Exo 2"/>
              </a:rPr>
              <a:t>2. OMNeT++</a:t>
            </a:r>
            <a:endParaRPr sz="2100">
              <a:solidFill>
                <a:srgbClr val="E066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6275" y="3215425"/>
            <a:ext cx="1329050" cy="9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/>
        </p:nvSpPr>
        <p:spPr>
          <a:xfrm>
            <a:off x="3771900" y="3364700"/>
            <a:ext cx="203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D966"/>
                </a:solidFill>
                <a:latin typeface="Exo 2"/>
                <a:ea typeface="Exo 2"/>
                <a:cs typeface="Exo 2"/>
                <a:sym typeface="Exo 2"/>
              </a:rPr>
              <a:t>Net</a:t>
            </a:r>
            <a:r>
              <a:rPr lang="en" sz="2100">
                <a:solidFill>
                  <a:srgbClr val="E06666"/>
                </a:solidFill>
                <a:latin typeface="Exo 2"/>
                <a:ea typeface="Exo 2"/>
                <a:cs typeface="Exo 2"/>
                <a:sym typeface="Exo 2"/>
              </a:rPr>
              <a:t>Sim</a:t>
            </a:r>
            <a:endParaRPr sz="2100">
              <a:solidFill>
                <a:srgbClr val="E06666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5100" y="4004200"/>
            <a:ext cx="27860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59" name="Google Shape;259;p40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60" name="Google Shape;260;p40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642050" y="1148100"/>
            <a:ext cx="7608900" cy="3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●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NS3 is an open source network simulator tool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●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 can simulate nodes, applications, protocols etc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●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NS3 Terminology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●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IIT Goa network simulation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●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Advantages and disadvantages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●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Alternatives : commercial , open source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6" name="Google Shape;266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ctrTitle"/>
          </p:nvPr>
        </p:nvSpPr>
        <p:spPr>
          <a:xfrm>
            <a:off x="1964850" y="352850"/>
            <a:ext cx="5214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1353850" y="1413450"/>
            <a:ext cx="5759400" cy="25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</a:t>
            </a:r>
            <a:r>
              <a:rPr b="1" lang="en" sz="1300">
                <a:solidFill>
                  <a:schemeClr val="dk1"/>
                </a:solidFill>
              </a:rPr>
              <a:t>nstallation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	</a:t>
            </a: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→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https://www.nsnam.org/releases/ns-3-30/download/</a:t>
            </a: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120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	→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https://youtu.be/tgl9Z6C3zlM</a:t>
            </a:r>
            <a:endParaRPr sz="120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	→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https://youtu.be/HRAjKRrvgh4</a:t>
            </a:r>
            <a:endParaRPr sz="120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Reading material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	</a:t>
            </a: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→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https://www.nsnam.org/</a:t>
            </a:r>
            <a:endParaRPr sz="120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	→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https://www.nsnam.org/tutorials</a:t>
            </a: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sz="120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	→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https://www.nsnam.org/tutorials/ns-3-tutorial-Walid-Younes.pdf</a:t>
            </a:r>
            <a:endParaRPr sz="120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	→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https://www.nsnam.org/tutorials/NS-3-LABMEETING-1.pdf</a:t>
            </a:r>
            <a:endParaRPr sz="120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	→ https://www.nsnam.org/doxygen/index.html</a:t>
            </a:r>
            <a:endParaRPr sz="120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ctrTitle"/>
          </p:nvPr>
        </p:nvSpPr>
        <p:spPr>
          <a:xfrm flipH="1">
            <a:off x="4533668" y="137828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Thank You!</a:t>
            </a:r>
            <a:endParaRPr sz="4900"/>
          </a:p>
        </p:txBody>
      </p:sp>
      <p:sp>
        <p:nvSpPr>
          <p:cNvPr id="283" name="Google Shape;283;p44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Aditya Jain - 1903102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Adwait Agashe - 1903103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Gunjan Mayekar - 1903117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Jay Chawrey - 1904111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NS3?</a:t>
            </a:r>
            <a:endParaRPr/>
          </a:p>
        </p:txBody>
      </p:sp>
      <p:sp>
        <p:nvSpPr>
          <p:cNvPr id="138" name="Google Shape;138;p27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2773475" y="1299050"/>
            <a:ext cx="5802900" cy="3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Network and Network Simulation</a:t>
            </a:r>
            <a:endParaRPr b="1"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A 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network consists of two or more devices connected to each  and network simulation is modeling the behaviour of a computer network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NS3</a:t>
            </a:r>
            <a:endParaRPr b="1"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●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NS3 is a network simulator tool used to simulate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  a real world computer network on a computer.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NS3?</a:t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00" y="2579403"/>
            <a:ext cx="2309908" cy="179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idx="2" type="ctrTitle"/>
          </p:nvPr>
        </p:nvSpPr>
        <p:spPr>
          <a:xfrm>
            <a:off x="3110815" y="3856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NS3</a:t>
            </a:r>
            <a:endParaRPr/>
          </a:p>
        </p:txBody>
      </p:sp>
      <p:sp>
        <p:nvSpPr>
          <p:cNvPr id="151" name="Google Shape;151;p29"/>
          <p:cNvSpPr txBox="1"/>
          <p:nvPr/>
        </p:nvSpPr>
        <p:spPr>
          <a:xfrm>
            <a:off x="2740150" y="1331800"/>
            <a:ext cx="6304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NS3</a:t>
            </a:r>
            <a:endParaRPr sz="19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Exo 2"/>
              <a:buChar char="●"/>
            </a:pPr>
            <a:r>
              <a:rPr lang="en" sz="1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NS3 is an open source software </a:t>
            </a:r>
            <a:endParaRPr sz="19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Exo 2"/>
              <a:buChar char="●"/>
            </a:pPr>
            <a:r>
              <a:rPr lang="en" sz="1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Programming </a:t>
            </a:r>
            <a:r>
              <a:rPr lang="en" sz="1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languages</a:t>
            </a:r>
            <a:r>
              <a:rPr lang="en" sz="1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: C++, Python</a:t>
            </a:r>
            <a:endParaRPr sz="19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796025" y="2985075"/>
            <a:ext cx="5296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History</a:t>
            </a:r>
            <a:endParaRPr sz="19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Exo 2"/>
              <a:buChar char="●"/>
            </a:pPr>
            <a:r>
              <a:rPr lang="en" sz="1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Inventors: Sally Floyd, Tom Henderson, George Riley and Sumit Roy</a:t>
            </a:r>
            <a:endParaRPr sz="19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Exo 2"/>
              <a:buChar char="●"/>
            </a:pPr>
            <a:r>
              <a:rPr lang="en" sz="1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Before NS3 there was NS1 and NS2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and Terminology</a:t>
            </a:r>
            <a:endParaRPr/>
          </a:p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ctrTitle"/>
          </p:nvPr>
        </p:nvSpPr>
        <p:spPr>
          <a:xfrm>
            <a:off x="2289938" y="1046473"/>
            <a:ext cx="6328800" cy="33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1"/>
                </a:solidFill>
              </a:rPr>
              <a:t> </a:t>
            </a:r>
            <a:endParaRPr b="0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0" lang="en">
                <a:solidFill>
                  <a:schemeClr val="dk1"/>
                </a:solidFill>
              </a:rPr>
              <a:t>Detect possible errors</a:t>
            </a:r>
            <a:endParaRPr b="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0" lang="en">
                <a:solidFill>
                  <a:schemeClr val="dk1"/>
                </a:solidFill>
              </a:rPr>
              <a:t>Network Research and educational purposes</a:t>
            </a:r>
            <a:endParaRPr b="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0" lang="en">
                <a:solidFill>
                  <a:schemeClr val="dk1"/>
                </a:solidFill>
              </a:rPr>
              <a:t>Ns3 can be used to simulate various network attacks.</a:t>
            </a:r>
            <a:endParaRPr b="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 can be studied without physically damaging/modifying them.</a:t>
            </a:r>
            <a:endParaRPr sz="29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lang="en">
                <a:solidFill>
                  <a:schemeClr val="dk1"/>
                </a:solidFill>
              </a:rPr>
              <a:t>Used in defense, software companies</a:t>
            </a:r>
            <a:r>
              <a:rPr b="0" lang="en" sz="1800">
                <a:solidFill>
                  <a:schemeClr val="dk1"/>
                </a:solidFill>
              </a:rPr>
              <a:t> </a:t>
            </a:r>
            <a:endParaRPr b="0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</a:endParaRPr>
          </a:p>
        </p:txBody>
      </p:sp>
      <p:sp>
        <p:nvSpPr>
          <p:cNvPr id="165" name="Google Shape;165;p31"/>
          <p:cNvSpPr txBox="1"/>
          <p:nvPr>
            <p:ph idx="2" type="ctrTitle"/>
          </p:nvPr>
        </p:nvSpPr>
        <p:spPr>
          <a:xfrm>
            <a:off x="2146390" y="3375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of NS3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600" y="3367800"/>
            <a:ext cx="2836650" cy="16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can we simulate?</a:t>
            </a:r>
            <a:endParaRPr sz="2800"/>
          </a:p>
        </p:txBody>
      </p:sp>
      <p:sp>
        <p:nvSpPr>
          <p:cNvPr id="172" name="Google Shape;172;p32"/>
          <p:cNvSpPr txBox="1"/>
          <p:nvPr>
            <p:ph idx="2" type="ctrTitle"/>
          </p:nvPr>
        </p:nvSpPr>
        <p:spPr>
          <a:xfrm>
            <a:off x="209450" y="2131025"/>
            <a:ext cx="26736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Nodes</a:t>
            </a:r>
            <a:endParaRPr b="0" sz="1500"/>
          </a:p>
        </p:txBody>
      </p:sp>
      <p:sp>
        <p:nvSpPr>
          <p:cNvPr id="173" name="Google Shape;173;p32"/>
          <p:cNvSpPr txBox="1"/>
          <p:nvPr>
            <p:ph idx="5" type="ctrTitle"/>
          </p:nvPr>
        </p:nvSpPr>
        <p:spPr>
          <a:xfrm>
            <a:off x="6049825" y="2329750"/>
            <a:ext cx="18387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Protocols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63" y="1326350"/>
            <a:ext cx="1653950" cy="77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4688" y="1205388"/>
            <a:ext cx="1199476" cy="1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825" y="1096112"/>
            <a:ext cx="2011373" cy="11832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450" y="2791200"/>
            <a:ext cx="1775574" cy="11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/>
        </p:nvSpPr>
        <p:spPr>
          <a:xfrm>
            <a:off x="46250" y="39744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Network I</a:t>
            </a:r>
            <a:r>
              <a:rPr b="1" lang="en" sz="1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nterface </a:t>
            </a:r>
            <a:endParaRPr b="1" sz="15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cards</a:t>
            </a:r>
            <a:endParaRPr b="1" sz="1100"/>
          </a:p>
        </p:txBody>
      </p:sp>
      <p:sp>
        <p:nvSpPr>
          <p:cNvPr id="179" name="Google Shape;179;p32"/>
          <p:cNvSpPr txBox="1"/>
          <p:nvPr>
            <p:ph idx="3" type="ctrTitle"/>
          </p:nvPr>
        </p:nvSpPr>
        <p:spPr>
          <a:xfrm>
            <a:off x="2934688" y="4032375"/>
            <a:ext cx="22293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</a:t>
            </a:r>
            <a:r>
              <a:rPr lang="en" sz="1500"/>
              <a:t>ransmission medium</a:t>
            </a:r>
            <a:r>
              <a:rPr b="0" lang="en" sz="1500"/>
              <a:t> </a:t>
            </a:r>
            <a:endParaRPr b="0" sz="1500"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4125" y="3133850"/>
            <a:ext cx="1530449" cy="8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>
            <p:ph idx="5" type="ctrTitle"/>
          </p:nvPr>
        </p:nvSpPr>
        <p:spPr>
          <a:xfrm>
            <a:off x="6249275" y="4178150"/>
            <a:ext cx="16125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Packets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0450" y="3090860"/>
            <a:ext cx="1838550" cy="98449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32"/>
          <p:cNvSpPr txBox="1"/>
          <p:nvPr/>
        </p:nvSpPr>
        <p:spPr>
          <a:xfrm>
            <a:off x="3471275" y="2375700"/>
            <a:ext cx="102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Apps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ctrTitle"/>
          </p:nvPr>
        </p:nvSpPr>
        <p:spPr>
          <a:xfrm>
            <a:off x="3226050" y="2098650"/>
            <a:ext cx="2696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NS3 Terminology</a:t>
            </a:r>
            <a:endParaRPr/>
          </a:p>
        </p:txBody>
      </p:sp>
      <p:sp>
        <p:nvSpPr>
          <p:cNvPr id="189" name="Google Shape;189;p3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90" name="Google Shape;190;p3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is like a computer to which we add functionality using other classes in the NS3 Module</a:t>
            </a:r>
            <a:endParaRPr/>
          </a:p>
        </p:txBody>
      </p:sp>
      <p:sp>
        <p:nvSpPr>
          <p:cNvPr id="191" name="Google Shape;191;p33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2" name="Google Shape;192;p33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93" name="Google Shape;193;p33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4" name="Google Shape;194;p33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95" name="Google Shape;195;p33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96" name="Google Shape;196;p33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97" name="Google Shape;197;p3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98" name="Google Shape;198;p3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is the NS3 representation of real world apps.</a:t>
            </a:r>
            <a:endParaRPr/>
          </a:p>
        </p:txBody>
      </p:sp>
      <p:sp>
        <p:nvSpPr>
          <p:cNvPr id="199" name="Google Shape;199;p3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</a:t>
            </a:r>
            <a:endParaRPr/>
          </a:p>
        </p:txBody>
      </p:sp>
      <p:sp>
        <p:nvSpPr>
          <p:cNvPr id="200" name="Google Shape;200;p3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is the actual method used for transfer of data. For example: Ethernet, WiFi</a:t>
            </a:r>
            <a:endParaRPr/>
          </a:p>
        </p:txBody>
      </p:sp>
      <p:sp>
        <p:nvSpPr>
          <p:cNvPr id="201" name="Google Shape;201;p3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Net-Device</a:t>
            </a:r>
            <a:endParaRPr/>
          </a:p>
        </p:txBody>
      </p:sp>
      <p:sp>
        <p:nvSpPr>
          <p:cNvPr id="202" name="Google Shape;202;p3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net-device is used to simulate software driver and hardware functionality of a </a:t>
            </a:r>
            <a:r>
              <a:rPr lang="en"/>
              <a:t>network interface card.</a:t>
            </a:r>
            <a:endParaRPr/>
          </a:p>
        </p:txBody>
      </p:sp>
      <p:sp>
        <p:nvSpPr>
          <p:cNvPr id="203" name="Google Shape;203;p3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 Helpers</a:t>
            </a:r>
            <a:endParaRPr/>
          </a:p>
        </p:txBody>
      </p:sp>
      <p:sp>
        <p:nvSpPr>
          <p:cNvPr id="204" name="Google Shape;204;p3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 Helpers reduce the task of a programmer by doing </a:t>
            </a:r>
            <a:r>
              <a:rPr lang="en"/>
              <a:t>repetitive</a:t>
            </a:r>
            <a:r>
              <a:rPr lang="en"/>
              <a:t> and common tasks.</a:t>
            </a:r>
            <a:endParaRPr/>
          </a:p>
        </p:txBody>
      </p:sp>
      <p:sp>
        <p:nvSpPr>
          <p:cNvPr id="205" name="Google Shape;205;p3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</a:t>
            </a:r>
            <a:endParaRPr/>
          </a:p>
        </p:txBody>
      </p:sp>
      <p:sp>
        <p:nvSpPr>
          <p:cNvPr id="206" name="Google Shape;206;p3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 are array like structures which contain multiple nodes/devices/interfaces etc.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12" name="Google Shape;212;p34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3" name="Google Shape;213;p34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